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6858000" cx="12192000"/>
  <p:notesSz cx="6858000" cy="9144000"/>
  <p:embeddedFontLst>
    <p:embeddedFont>
      <p:font typeface="Palatino Linotype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PalatinoLinotype-bold.fntdata"/><Relationship Id="rId16" Type="http://schemas.openxmlformats.org/officeDocument/2006/relationships/font" Target="fonts/PalatinoLinotype-regular.fntdata"/><Relationship Id="rId5" Type="http://schemas.openxmlformats.org/officeDocument/2006/relationships/slide" Target="slides/slide1.xml"/><Relationship Id="rId19" Type="http://schemas.openxmlformats.org/officeDocument/2006/relationships/font" Target="fonts/PalatinoLinotype-boldItalic.fntdata"/><Relationship Id="rId6" Type="http://schemas.openxmlformats.org/officeDocument/2006/relationships/slide" Target="slides/slide2.xml"/><Relationship Id="rId18" Type="http://schemas.openxmlformats.org/officeDocument/2006/relationships/font" Target="fonts/PalatinoLinotype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NZ" sz="1000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sz="1000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9: SETTING UP A KANBAN BOARD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7" name="Google Shape;127;p18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The life a card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card’s life may have several iterations.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For example, a designer with bandwidth, pulls a card from </a:t>
            </a:r>
            <a:r>
              <a:rPr i="1" lang="en-NZ"/>
              <a:t>Design backlog</a:t>
            </a:r>
            <a:r>
              <a:rPr lang="en-NZ"/>
              <a:t>. When it is time for development, a developer pulls the same finished card from </a:t>
            </a:r>
            <a:r>
              <a:rPr i="1" lang="en-NZ"/>
              <a:t>Design Done</a:t>
            </a:r>
            <a:r>
              <a:rPr lang="en-NZ"/>
              <a:t>, into </a:t>
            </a:r>
            <a:r>
              <a:rPr i="1" lang="en-NZ"/>
              <a:t>In Progress</a:t>
            </a:r>
            <a:r>
              <a:rPr lang="en-NZ"/>
              <a:t>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card tracks the progression of a work item through these stages (with written notes), so a team always knows the history or status of a work item.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Cards can contain a wealth of non-textual information.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Depending on platform there may also be attached files (including images), due dates, tags, labels, or assignments.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As users become used to Kanban, a dedicated ‘Backlog’ page, or pre-To Do list, are useful.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This allows teams to collect what could become a long and unmanageable list.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Trello web app is an example of a web application that allows the creation of tasks in a Kanban-like way, enabling tasks dates, breaking tasks down into list or items, and most importantly has the ability to move tasks (e.g. from </a:t>
            </a:r>
            <a:r>
              <a:rPr b="1" lang="en-NZ"/>
              <a:t>To do</a:t>
            </a:r>
            <a:r>
              <a:rPr lang="en-NZ"/>
              <a:t> -&gt; </a:t>
            </a:r>
            <a:r>
              <a:rPr b="1" lang="en-NZ"/>
              <a:t>Doing</a:t>
            </a:r>
            <a:r>
              <a:rPr lang="en-NZ"/>
              <a:t> -&gt; </a:t>
            </a:r>
            <a:r>
              <a:rPr b="1" lang="en-NZ"/>
              <a:t>Done</a:t>
            </a:r>
            <a:r>
              <a:rPr lang="en-NZ"/>
              <a:t> columns).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b="1" lang="en-NZ"/>
              <a:t>Open a new Project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Once logged in or having opened a new project, create your project. Your new board is the first thing you see.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84" name="Google Shape;84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Configure your workflow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Start with an “out-of-the-box” workflow that uses the development states: </a:t>
            </a:r>
            <a:r>
              <a:rPr b="1" lang="en-NZ"/>
              <a:t>To Do</a:t>
            </a:r>
            <a:r>
              <a:rPr lang="en-NZ"/>
              <a:t>, </a:t>
            </a:r>
            <a:r>
              <a:rPr b="1" lang="en-NZ"/>
              <a:t>Doing</a:t>
            </a:r>
            <a:r>
              <a:rPr lang="en-NZ"/>
              <a:t> and </a:t>
            </a:r>
            <a:r>
              <a:rPr b="1" lang="en-NZ"/>
              <a:t>Done</a:t>
            </a:r>
            <a:r>
              <a:rPr lang="en-NZ"/>
              <a:t>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product owner (you) can now add tasks to the backlog, moving them into “ready for development” once the task or user story is fully ‘baked’ (completion of a Kanban card).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0" name="Google Shape;90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Select from the </a:t>
            </a:r>
            <a:r>
              <a:rPr b="1" lang="en-NZ"/>
              <a:t>To Do</a:t>
            </a:r>
            <a:r>
              <a:rPr lang="en-NZ"/>
              <a:t> column.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Move “cards” right to </a:t>
            </a:r>
            <a:r>
              <a:rPr b="1" lang="en-NZ"/>
              <a:t>Doing</a:t>
            </a:r>
            <a:r>
              <a:rPr lang="en-NZ"/>
              <a:t>, and finally to </a:t>
            </a:r>
            <a:r>
              <a:rPr b="1" lang="en-NZ"/>
              <a:t>Done</a:t>
            </a:r>
            <a:r>
              <a:rPr lang="en-NZ"/>
              <a:t>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As you become used to the environment, it's easy to add or remove a workflow state.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Other common states you may use include “</a:t>
            </a:r>
            <a:r>
              <a:rPr b="1" lang="en-NZ"/>
              <a:t>Blocked</a:t>
            </a:r>
            <a:r>
              <a:rPr lang="en-NZ"/>
              <a:t>” (for when further research or bug-fixing is required, added between Doing, and Done), “</a:t>
            </a:r>
            <a:r>
              <a:rPr b="1" lang="en-NZ"/>
              <a:t>Testing</a:t>
            </a:r>
            <a:r>
              <a:rPr lang="en-NZ"/>
              <a:t>”, “</a:t>
            </a:r>
            <a:r>
              <a:rPr b="1" lang="en-NZ"/>
              <a:t>Code Review</a:t>
            </a:r>
            <a:r>
              <a:rPr lang="en-NZ"/>
              <a:t>” or “</a:t>
            </a:r>
            <a:r>
              <a:rPr b="1" lang="en-NZ"/>
              <a:t>Awaiting QA</a:t>
            </a:r>
            <a:r>
              <a:rPr lang="en-NZ"/>
              <a:t>” depending on the context of the outcomes.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96" name="Google Shape;96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Add tasks, bugs, or user stories, etc. to the backlog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Add tasks to your backlog (based on your User Stories)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use the first (left most) column of the board.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Each story task becomes a Kanban Card.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If this a dry-run to learn the tool, create some sample tasks to get started and see how it works.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Priority is set by dragging cards up or down the column.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card may be used to plan non-production tasks,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e.g.: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lang="en-NZ"/>
              <a:t>a card called “Reserve a whiteboard for a lunch meeting” in the column “To Do”, allows team members to communicate meetings. 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lang="en-NZ"/>
              <a:t>when someone sees the reservation, the card can be dropped into “In Progress”,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lang="en-NZ"/>
              <a:t>when the reservation is complete, it moves to “Done”.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08" name="Google Shape;108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Filling the bandwidth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 space or gap in the Doing area, is called “having </a:t>
            </a:r>
            <a:r>
              <a:rPr b="1" lang="en-NZ"/>
              <a:t>bandwidth”</a:t>
            </a:r>
            <a:r>
              <a:rPr lang="en-NZ"/>
              <a:t>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Pull the highest priority Kanban cards (those prioritised to the top of backlog) from the left, and add them to Doing, whenever there is bandwidth available.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Typically, a Kanban card contains a brief description of a work item or issue, the cards owner, a due date, and the cards current status.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Cards can hold other information such as source documentation or list blockages. Having an actual card means issues are immediately apparent.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Cards can be user-stories, and move across as they are worked upon.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They can hold concrete tasks, or processes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Setting up a Kanban Board (in Trello)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120" name="Google Shape;120;p17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Cards can hold user-stories and move across as they are worked upon.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They can hold concrete tasks, </a:t>
            </a:r>
            <a:br>
              <a:rPr lang="en-NZ"/>
            </a:br>
            <a:r>
              <a:rPr lang="en-NZ"/>
              <a:t>or as here references a problem </a:t>
            </a:r>
            <a:br>
              <a:rPr lang="en-NZ"/>
            </a:br>
            <a:r>
              <a:rPr lang="en-NZ"/>
              <a:t>that has arisen between </a:t>
            </a:r>
            <a:br>
              <a:rPr lang="en-NZ"/>
            </a:br>
            <a:r>
              <a:rPr lang="en-NZ"/>
              <a:t>Production and Testing.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This is referred to as </a:t>
            </a:r>
            <a:r>
              <a:rPr i="1" lang="en-NZ"/>
              <a:t>continuous </a:t>
            </a:r>
            <a:br>
              <a:rPr i="1" lang="en-NZ"/>
            </a:br>
            <a:r>
              <a:rPr i="1" lang="en-NZ"/>
              <a:t>improvement</a:t>
            </a:r>
            <a:r>
              <a:rPr lang="en-NZ"/>
              <a:t>.</a:t>
            </a:r>
            <a:endParaRPr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6276792" y="2913846"/>
            <a:ext cx="4778062" cy="2624481"/>
          </a:xfrm>
          <a:prstGeom prst="rect">
            <a:avLst/>
          </a:prstGeom>
          <a:solidFill>
            <a:schemeClr val="lt1"/>
          </a:solidFill>
          <a:ln cap="flat" cmpd="sng" w="15875">
            <a:solidFill>
              <a:srgbClr val="45782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NZ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Production cards have backed-up twice in Doing during ‘Testing’ compared to equivalent a Development area.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NZ" sz="2000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This indicates that either: more testers are required, or something else is wrong with this stage.</a:t>
            </a:r>
            <a:endParaRPr sz="2000">
              <a:solidFill>
                <a:schemeClr val="dk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